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E4B-CAAD-E04B-8E8A-13CA978654CA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E4B-CAAD-E04B-8E8A-13CA978654CA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7F70-5EF1-0E43-9374-DD945D02CE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4451BE4B-CAAD-E04B-8E8A-13CA978654CA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267F70-5EF1-0E43-9374-DD945D02CEB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E4B-CAAD-E04B-8E8A-13CA978654CA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7F70-5EF1-0E43-9374-DD945D02CE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E4B-CAAD-E04B-8E8A-13CA978654CA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7F70-5EF1-0E43-9374-DD945D02CE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E4B-CAAD-E04B-8E8A-13CA978654CA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7F70-5EF1-0E43-9374-DD945D02CE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E4B-CAAD-E04B-8E8A-13CA978654CA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E4B-CAAD-E04B-8E8A-13CA978654CA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7F70-5EF1-0E43-9374-DD945D02CE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E4B-CAAD-E04B-8E8A-13CA978654CA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7F70-5EF1-0E43-9374-DD945D02CE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E4B-CAAD-E04B-8E8A-13CA978654CA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7F70-5EF1-0E43-9374-DD945D02CE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E4B-CAAD-E04B-8E8A-13CA978654CA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7F70-5EF1-0E43-9374-DD945D02CE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E4B-CAAD-E04B-8E8A-13CA978654CA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7F70-5EF1-0E43-9374-DD945D02CEB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4451BE4B-CAAD-E04B-8E8A-13CA978654CA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267F70-5EF1-0E43-9374-DD945D02CE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451BE4B-CAAD-E04B-8E8A-13CA978654CA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0A267F70-5EF1-0E43-9374-DD945D02CE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Tables &amp; Graphing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Laboratory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73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4" y="2070846"/>
            <a:ext cx="8474075" cy="4182035"/>
          </a:xfrm>
        </p:spPr>
        <p:txBody>
          <a:bodyPr/>
          <a:lstStyle/>
          <a:p>
            <a:r>
              <a:rPr lang="en-US" sz="2800" dirty="0" smtClean="0"/>
              <a:t>Tables, or charts, are used to </a:t>
            </a:r>
            <a:r>
              <a:rPr lang="en-US" sz="2800" b="1" dirty="0" smtClean="0"/>
              <a:t>organize </a:t>
            </a:r>
            <a:r>
              <a:rPr lang="en-US" sz="2800" dirty="0" smtClean="0"/>
              <a:t>information</a:t>
            </a:r>
          </a:p>
          <a:p>
            <a:pPr lvl="1"/>
            <a:r>
              <a:rPr lang="en-US" sz="2600" dirty="0" smtClean="0"/>
              <a:t>Data in the form of numbers or words</a:t>
            </a:r>
          </a:p>
          <a:p>
            <a:pPr lvl="1"/>
            <a:r>
              <a:rPr lang="en-US" sz="2600" dirty="0" smtClean="0"/>
              <a:t>Contains row and columns</a:t>
            </a:r>
          </a:p>
          <a:p>
            <a:pPr lvl="1"/>
            <a:r>
              <a:rPr lang="en-US" sz="2600" dirty="0" smtClean="0"/>
              <a:t>Headers &amp; Units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303463"/>
              </p:ext>
            </p:extLst>
          </p:nvPr>
        </p:nvGraphicFramePr>
        <p:xfrm>
          <a:off x="4444999" y="4476750"/>
          <a:ext cx="4286251" cy="2066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6251"/>
                <a:gridCol w="2540000"/>
              </a:tblGrid>
              <a:tr h="4921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800000"/>
                          </a:solidFill>
                        </a:rPr>
                        <a:t>Time (min)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800000"/>
                          </a:solidFill>
                        </a:rPr>
                        <a:t>Temperature</a:t>
                      </a:r>
                      <a:r>
                        <a:rPr lang="en-US" baseline="0" dirty="0" smtClean="0">
                          <a:solidFill>
                            <a:srgbClr val="800000"/>
                          </a:solidFill>
                        </a:rPr>
                        <a:t> (</a:t>
                      </a:r>
                      <a:r>
                        <a:rPr lang="en-US" baseline="30000" dirty="0" err="1" smtClean="0">
                          <a:solidFill>
                            <a:srgbClr val="800000"/>
                          </a:solidFill>
                        </a:rPr>
                        <a:t>o</a:t>
                      </a:r>
                      <a:r>
                        <a:rPr lang="en-US" baseline="0" dirty="0" err="1" smtClean="0">
                          <a:solidFill>
                            <a:srgbClr val="800000"/>
                          </a:solidFill>
                        </a:rPr>
                        <a:t>C</a:t>
                      </a:r>
                      <a:r>
                        <a:rPr lang="en-US" baseline="0" dirty="0" smtClean="0">
                          <a:solidFill>
                            <a:srgbClr val="8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</a:tr>
              <a:tr h="55012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</a:tr>
              <a:tr h="55012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</a:tr>
              <a:tr h="4743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49636" y="3995315"/>
            <a:ext cx="464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rgbClr val="CCFFCC"/>
                </a:solidFill>
              </a:rPr>
              <a:t>Table 1</a:t>
            </a:r>
            <a:r>
              <a:rPr lang="en-US" dirty="0" smtClean="0">
                <a:solidFill>
                  <a:srgbClr val="CCFFCC"/>
                </a:solidFill>
              </a:rPr>
              <a:t>:   Temperature with Increasing Time</a:t>
            </a:r>
            <a:endParaRPr lang="en-US" dirty="0">
              <a:solidFill>
                <a:srgbClr val="CC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22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4" y="2070846"/>
            <a:ext cx="7807325" cy="4374404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Decided</a:t>
            </a:r>
            <a:r>
              <a:rPr lang="en-US" dirty="0" smtClean="0"/>
              <a:t> where data goes:  into </a:t>
            </a:r>
            <a:r>
              <a:rPr lang="en-US" i="1" dirty="0" smtClean="0"/>
              <a:t>columns</a:t>
            </a:r>
            <a:r>
              <a:rPr lang="en-US" dirty="0" smtClean="0"/>
              <a:t> or </a:t>
            </a:r>
            <a:r>
              <a:rPr lang="en-US" i="1" dirty="0" smtClean="0"/>
              <a:t>rows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Chose the </a:t>
            </a:r>
            <a:r>
              <a:rPr lang="en-US" b="1" dirty="0" smtClean="0"/>
              <a:t>order</a:t>
            </a:r>
            <a:r>
              <a:rPr lang="en-US" dirty="0" smtClean="0"/>
              <a:t>:  high to low or vice versa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Label the rows and columns with short, clear </a:t>
            </a:r>
            <a:r>
              <a:rPr lang="en-US" b="1" dirty="0" smtClean="0"/>
              <a:t>headers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Write a descriptive </a:t>
            </a:r>
            <a:r>
              <a:rPr lang="en-US" b="1" dirty="0" smtClean="0"/>
              <a:t>title </a:t>
            </a:r>
            <a:r>
              <a:rPr lang="en-US" dirty="0" smtClean="0"/>
              <a:t>starting with the y vs. x </a:t>
            </a:r>
            <a:r>
              <a:rPr lang="en-US" i="1" dirty="0" smtClean="0"/>
              <a:t>variable</a:t>
            </a:r>
            <a:r>
              <a:rPr lang="en-US" dirty="0" smtClean="0"/>
              <a:t> </a:t>
            </a:r>
            <a:r>
              <a:rPr lang="en-US" i="1" dirty="0" smtClean="0"/>
              <a:t>name</a:t>
            </a:r>
            <a:r>
              <a:rPr lang="en-US" dirty="0" smtClean="0"/>
              <a:t>, then expand into a complete statement  (all caps)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If listing more than one Table in a report, number them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Include other important information: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/>
              <a:t>D</a:t>
            </a:r>
            <a:r>
              <a:rPr lang="en-US" dirty="0" smtClean="0"/>
              <a:t>ate information was collected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 smtClean="0"/>
              <a:t>A brief explanation and key terms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98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graph is a </a:t>
            </a:r>
            <a:r>
              <a:rPr lang="en-US" i="1" dirty="0" smtClean="0"/>
              <a:t>visual display</a:t>
            </a:r>
            <a:r>
              <a:rPr lang="en-US" dirty="0" smtClean="0"/>
              <a:t> of data  used to reveal a </a:t>
            </a:r>
            <a:r>
              <a:rPr lang="en-US" b="1" dirty="0" smtClean="0"/>
              <a:t>pattern</a:t>
            </a:r>
            <a:r>
              <a:rPr lang="en-US" dirty="0" smtClean="0"/>
              <a:t> in the data</a:t>
            </a:r>
          </a:p>
          <a:p>
            <a:r>
              <a:rPr lang="en-US" dirty="0" smtClean="0"/>
              <a:t>Many types of graphs:  circle, bar, line, etc.</a:t>
            </a:r>
          </a:p>
          <a:p>
            <a:r>
              <a:rPr lang="en-US" b="1" dirty="0" smtClean="0"/>
              <a:t>Line </a:t>
            </a:r>
            <a:r>
              <a:rPr lang="en-US" dirty="0" smtClean="0"/>
              <a:t>graphs</a:t>
            </a:r>
            <a:r>
              <a:rPr lang="en-US" b="1" dirty="0" smtClean="0"/>
              <a:t> </a:t>
            </a:r>
            <a:r>
              <a:rPr lang="en-US" dirty="0" smtClean="0"/>
              <a:t>&amp; Curves are often used</a:t>
            </a:r>
          </a:p>
          <a:p>
            <a:pPr lvl="1"/>
            <a:r>
              <a:rPr lang="en-US" dirty="0" smtClean="0"/>
              <a:t>Independent(x-axis) and Dependent (y-axis) variables</a:t>
            </a:r>
          </a:p>
          <a:p>
            <a:pPr lvl="1"/>
            <a:r>
              <a:rPr lang="en-US" dirty="0" smtClean="0"/>
              <a:t>Linear:  </a:t>
            </a:r>
            <a:r>
              <a:rPr lang="en-US" i="1" dirty="0" smtClean="0"/>
              <a:t>y = mx + b </a:t>
            </a:r>
          </a:p>
          <a:p>
            <a:pPr lvl="1"/>
            <a:r>
              <a:rPr lang="en-US" dirty="0" smtClean="0"/>
              <a:t>Curves:  exponential; logarithmic; </a:t>
            </a:r>
            <a:r>
              <a:rPr lang="en-US" dirty="0" err="1" smtClean="0"/>
              <a:t>polynominal</a:t>
            </a:r>
            <a:endParaRPr lang="en-US" dirty="0" smtClean="0"/>
          </a:p>
          <a:p>
            <a:pPr lvl="1"/>
            <a:r>
              <a:rPr lang="en-US" dirty="0" smtClean="0"/>
              <a:t>Slopes:  positive (</a:t>
            </a:r>
            <a:r>
              <a:rPr lang="en-US" i="1" dirty="0" smtClean="0"/>
              <a:t>direct</a:t>
            </a:r>
            <a:r>
              <a:rPr lang="en-US" dirty="0" smtClean="0"/>
              <a:t>) or negative (</a:t>
            </a:r>
            <a:r>
              <a:rPr lang="en-US" i="1" dirty="0" smtClean="0"/>
              <a:t>indirect</a:t>
            </a:r>
            <a:r>
              <a:rPr lang="en-US" dirty="0" smtClean="0"/>
              <a:t>)</a:t>
            </a:r>
            <a:endParaRPr lang="en-US" sz="1800" i="1" dirty="0" smtClean="0"/>
          </a:p>
          <a:p>
            <a:r>
              <a:rPr lang="en-US" dirty="0" smtClean="0"/>
              <a:t>Determine pattern by drawing a </a:t>
            </a:r>
            <a:r>
              <a:rPr lang="en-US" b="1" i="1" dirty="0" smtClean="0"/>
              <a:t>Best Fit Line (Curve)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890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Procedure: Drawing a Graph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Identify</a:t>
            </a:r>
            <a:r>
              <a:rPr lang="en-US" dirty="0" smtClean="0"/>
              <a:t> the independent and dependent variables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Choose a </a:t>
            </a:r>
            <a:r>
              <a:rPr lang="en-US" b="1" dirty="0" smtClean="0"/>
              <a:t>scale</a:t>
            </a:r>
            <a:r>
              <a:rPr lang="en-US" dirty="0" smtClean="0"/>
              <a:t> proportionally from the given range; use </a:t>
            </a:r>
            <a:r>
              <a:rPr lang="en-US" i="1" dirty="0" smtClean="0"/>
              <a:t>intervals</a:t>
            </a:r>
            <a:r>
              <a:rPr lang="en-US" dirty="0" smtClean="0"/>
              <a:t> when inserting numbers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Plot</a:t>
            </a:r>
            <a:r>
              <a:rPr lang="en-US" dirty="0" smtClean="0"/>
              <a:t> each point as a dark dot with a small circle around it – done for only experimental data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Label</a:t>
            </a:r>
            <a:r>
              <a:rPr lang="en-US" dirty="0" smtClean="0"/>
              <a:t> each </a:t>
            </a:r>
            <a:r>
              <a:rPr lang="en-US" u="sng" dirty="0" smtClean="0"/>
              <a:t>axis</a:t>
            </a:r>
            <a:r>
              <a:rPr lang="en-US" dirty="0" smtClean="0"/>
              <a:t> with the variable </a:t>
            </a:r>
            <a:r>
              <a:rPr lang="en-US" i="1" dirty="0" smtClean="0"/>
              <a:t>name</a:t>
            </a:r>
            <a:r>
              <a:rPr lang="en-US" dirty="0" smtClean="0"/>
              <a:t> and </a:t>
            </a:r>
            <a:r>
              <a:rPr lang="en-US" i="1" dirty="0" smtClean="0"/>
              <a:t>unit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Title</a:t>
            </a:r>
            <a:r>
              <a:rPr lang="en-US" dirty="0" smtClean="0"/>
              <a:t> your graph.  Should state purpose and include both variables in the order:  y vs. x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Draw the </a:t>
            </a:r>
            <a:r>
              <a:rPr lang="en-US" i="1" dirty="0" smtClean="0"/>
              <a:t>line</a:t>
            </a:r>
            <a:r>
              <a:rPr lang="en-US" dirty="0" smtClean="0"/>
              <a:t> or </a:t>
            </a:r>
            <a:r>
              <a:rPr lang="en-US" i="1" dirty="0" smtClean="0"/>
              <a:t>curve</a:t>
            </a:r>
            <a:r>
              <a:rPr lang="en-US" dirty="0" smtClean="0"/>
              <a:t> of </a:t>
            </a:r>
            <a:r>
              <a:rPr lang="en-US" b="1" dirty="0" smtClean="0"/>
              <a:t>Best Fit</a:t>
            </a:r>
          </a:p>
          <a:p>
            <a:pPr marL="342900" lvl="1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5825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Interpreting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Proportionality</a:t>
            </a:r>
          </a:p>
          <a:p>
            <a:pPr lvl="1"/>
            <a:r>
              <a:rPr lang="en-US" b="1" dirty="0" smtClean="0"/>
              <a:t>Directly</a:t>
            </a:r>
            <a:r>
              <a:rPr lang="en-US" dirty="0" smtClean="0"/>
              <a:t> proportional if an increase in one causes a increase in the other or vice versa (</a:t>
            </a:r>
            <a:r>
              <a:rPr lang="en-US" dirty="0">
                <a:latin typeface="Wingdings 3" charset="2"/>
                <a:ea typeface="BiauKai"/>
                <a:cs typeface="Wingdings 3" charset="2"/>
              </a:rPr>
              <a:t>h</a:t>
            </a:r>
            <a:r>
              <a:rPr lang="en-US" dirty="0" smtClean="0"/>
              <a:t> </a:t>
            </a:r>
            <a:r>
              <a:rPr lang="en-US" dirty="0">
                <a:latin typeface="Wingdings 3" charset="2"/>
                <a:ea typeface="BiauKai"/>
                <a:cs typeface="Wingdings 3" charset="2"/>
              </a:rPr>
              <a:t>h</a:t>
            </a:r>
            <a:r>
              <a:rPr lang="en-US" dirty="0" smtClean="0"/>
              <a:t> or </a:t>
            </a:r>
            <a:r>
              <a:rPr lang="en-US" dirty="0" err="1">
                <a:latin typeface="Wingdings 3" charset="2"/>
                <a:ea typeface="BiauKai"/>
                <a:cs typeface="Wingdings 3" charset="2"/>
              </a:rPr>
              <a:t>i</a:t>
            </a:r>
            <a:r>
              <a:rPr lang="en-US" dirty="0" smtClean="0"/>
              <a:t> </a:t>
            </a:r>
            <a:r>
              <a:rPr lang="en-US" dirty="0" err="1">
                <a:latin typeface="Wingdings 3" charset="2"/>
                <a:ea typeface="BiauKai"/>
                <a:cs typeface="Wingdings 3" charset="2"/>
              </a:rPr>
              <a:t>i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pPr lvl="1"/>
            <a:r>
              <a:rPr lang="en-US" b="1" dirty="0" smtClean="0"/>
              <a:t>Indirectly</a:t>
            </a:r>
            <a:r>
              <a:rPr lang="en-US" dirty="0" smtClean="0"/>
              <a:t> </a:t>
            </a:r>
            <a:r>
              <a:rPr lang="en-US" dirty="0" smtClean="0"/>
              <a:t>proportional if an increase in one causes a decrease in the other (</a:t>
            </a:r>
            <a:r>
              <a:rPr lang="en-US" dirty="0">
                <a:latin typeface="Wingdings 3" charset="2"/>
                <a:ea typeface="BiauKai"/>
                <a:cs typeface="Wingdings 3" charset="2"/>
              </a:rPr>
              <a:t>h</a:t>
            </a:r>
            <a:r>
              <a:rPr lang="en-US" dirty="0" smtClean="0"/>
              <a:t> </a:t>
            </a:r>
            <a:r>
              <a:rPr lang="en-US" dirty="0" err="1" smtClean="0">
                <a:latin typeface="Wingdings 3" charset="2"/>
                <a:ea typeface="BiauKai"/>
                <a:cs typeface="Wingdings 3" charset="2"/>
              </a:rPr>
              <a:t>i</a:t>
            </a:r>
            <a:r>
              <a:rPr lang="en-US" dirty="0" smtClean="0"/>
              <a:t>)</a:t>
            </a:r>
            <a:endParaRPr lang="en-US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85" y="1783216"/>
            <a:ext cx="2543175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84" y="3742645"/>
            <a:ext cx="2543175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480424" y="4724401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y = mx + c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55150" y="2754477"/>
            <a:ext cx="849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y = mx</a:t>
            </a:r>
            <a:endParaRPr lang="en-US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997223"/>
            <a:ext cx="2590800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056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Interpreting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Line </a:t>
            </a:r>
            <a:r>
              <a:rPr lang="en-US" b="1" dirty="0" smtClean="0"/>
              <a:t>of Best Fit </a:t>
            </a:r>
            <a:r>
              <a:rPr lang="en-US" dirty="0" smtClean="0"/>
              <a:t>is a straight or </a:t>
            </a:r>
            <a:r>
              <a:rPr lang="en-US" dirty="0" err="1" smtClean="0"/>
              <a:t>cirved</a:t>
            </a:r>
            <a:r>
              <a:rPr lang="en-US" dirty="0" smtClean="0"/>
              <a:t> line which approximates the relationship among a set of data points.  </a:t>
            </a:r>
            <a:r>
              <a:rPr lang="en-US" sz="1900" i="1" dirty="0" smtClean="0"/>
              <a:t>(This line usually does not pass through all measured points.)</a:t>
            </a:r>
          </a:p>
          <a:p>
            <a:r>
              <a:rPr lang="en-US" b="1" dirty="0" smtClean="0"/>
              <a:t>Interpolation</a:t>
            </a:r>
            <a:r>
              <a:rPr lang="en-US" dirty="0" smtClean="0"/>
              <a:t> is the process of choosing a value from the best fit line, not a data point (unless it is on the line)</a:t>
            </a:r>
          </a:p>
          <a:p>
            <a:r>
              <a:rPr lang="en-US" b="1" dirty="0" smtClean="0"/>
              <a:t>Extrapolation</a:t>
            </a:r>
            <a:r>
              <a:rPr lang="en-US" dirty="0" smtClean="0"/>
              <a:t> is the process of </a:t>
            </a:r>
            <a:r>
              <a:rPr lang="en-US" i="1" dirty="0" smtClean="0"/>
              <a:t>extending</a:t>
            </a:r>
            <a:r>
              <a:rPr lang="en-US" dirty="0" smtClean="0"/>
              <a:t> the line of best fit beyond the region in which the data was measured.</a:t>
            </a:r>
          </a:p>
          <a:p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5" y="2390095"/>
            <a:ext cx="3161621" cy="3531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758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breaks in the graph!  Must identify numerical  value at the origin. 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When calculating the slope, remember to include not only the number but also </a:t>
            </a:r>
            <a:r>
              <a:rPr lang="en-US" smtClean="0"/>
              <a:t>its units!</a:t>
            </a:r>
            <a:endParaRPr lang="en-US" dirty="0" smtClean="0"/>
          </a:p>
          <a:p>
            <a:r>
              <a:rPr lang="en-US" dirty="0" smtClean="0"/>
              <a:t>Fill page with plot – don’t make it too small.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064125" y="2825750"/>
            <a:ext cx="31750" cy="952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5095875" y="3778250"/>
            <a:ext cx="13303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709794" y="3778250"/>
            <a:ext cx="386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Wingdings"/>
                <a:ea typeface="Wingdings"/>
                <a:cs typeface="Wingdings"/>
              </a:rPr>
              <a:t>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62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1703</TotalTime>
  <Words>475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Habitat</vt:lpstr>
      <vt:lpstr>Tables &amp; Graphing</vt:lpstr>
      <vt:lpstr>Basic Tables</vt:lpstr>
      <vt:lpstr>Preparing Tables</vt:lpstr>
      <vt:lpstr>Graphing</vt:lpstr>
      <vt:lpstr>Procedure: Drawing a Graph</vt:lpstr>
      <vt:lpstr>Interpreting Graphs</vt:lpstr>
      <vt:lpstr>Interpreting Graphs</vt:lpstr>
      <vt:lpstr>Things to Remember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Tables &amp; Graphing</dc:title>
  <dc:creator>Kathryn</dc:creator>
  <cp:lastModifiedBy>WCSD</cp:lastModifiedBy>
  <cp:revision>25</cp:revision>
  <dcterms:created xsi:type="dcterms:W3CDTF">2014-08-30T15:07:44Z</dcterms:created>
  <dcterms:modified xsi:type="dcterms:W3CDTF">2014-09-04T19:59:32Z</dcterms:modified>
</cp:coreProperties>
</file>